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7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26.02.2024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42852"/>
            <a:ext cx="7851648" cy="4857784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ru-RU" sz="4900" dirty="0" smtClean="0"/>
              <a:t>Косвенная речь: правила употребления в речи и на письме.</a:t>
            </a:r>
            <a:r>
              <a:rPr lang="en-US" sz="4900" dirty="0" smtClean="0"/>
              <a:t/>
            </a:r>
            <a:br>
              <a:rPr lang="en-US" sz="4900" dirty="0" smtClean="0"/>
            </a:br>
            <a:r>
              <a:rPr lang="ru-RU" sz="4900" dirty="0" smtClean="0"/>
              <a:t>8 класс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sz="2200" dirty="0" smtClean="0">
                <a:solidFill>
                  <a:srgbClr val="7030A0"/>
                </a:solidFill>
              </a:rPr>
              <a:t>Future Simple </a:t>
            </a:r>
            <a:br>
              <a:rPr lang="en-US" sz="2200" dirty="0" smtClean="0">
                <a:solidFill>
                  <a:srgbClr val="7030A0"/>
                </a:solidFill>
              </a:rPr>
            </a:br>
            <a:r>
              <a:rPr lang="en-US" sz="2200" dirty="0" smtClean="0">
                <a:solidFill>
                  <a:srgbClr val="7030A0"/>
                </a:solidFill>
              </a:rPr>
              <a:t>/Future-in-the-Past</a:t>
            </a:r>
            <a:r>
              <a:rPr lang="en-US" dirty="0" smtClean="0">
                <a:solidFill>
                  <a:srgbClr val="7030A0"/>
                </a:solidFill>
              </a:rPr>
              <a:t/>
            </a:r>
            <a:br>
              <a:rPr lang="en-US" dirty="0" smtClean="0">
                <a:solidFill>
                  <a:srgbClr val="7030A0"/>
                </a:solidFill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5000636"/>
            <a:ext cx="7854696" cy="1285884"/>
          </a:xfrm>
        </p:spPr>
        <p:txBody>
          <a:bodyPr/>
          <a:lstStyle/>
          <a:p>
            <a:r>
              <a:rPr lang="ru-RU" sz="1600" dirty="0" smtClean="0"/>
              <a:t>Учитель  английского языка</a:t>
            </a:r>
          </a:p>
          <a:p>
            <a:r>
              <a:rPr lang="ru-RU" sz="1600" dirty="0" smtClean="0"/>
              <a:t>Шустова И.А. </a:t>
            </a:r>
          </a:p>
          <a:p>
            <a:r>
              <a:rPr lang="ru-RU" sz="1600" dirty="0" smtClean="0"/>
              <a:t>МОУ ИРМО </a:t>
            </a:r>
            <a:r>
              <a:rPr lang="ru-RU" sz="1600" dirty="0" err="1" smtClean="0"/>
              <a:t>Хомутовская</a:t>
            </a:r>
            <a:r>
              <a:rPr lang="ru-RU" sz="1600" dirty="0" smtClean="0"/>
              <a:t> СОШ № 1</a:t>
            </a:r>
            <a:endParaRPr lang="en-US" sz="16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78581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Запомни!!!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00726"/>
          </a:xfrm>
        </p:spPr>
        <p:txBody>
          <a:bodyPr/>
          <a:lstStyle/>
          <a:p>
            <a:r>
              <a:rPr lang="en-US" b="1" dirty="0" smtClean="0"/>
              <a:t>Reported speech</a:t>
            </a:r>
            <a:endParaRPr lang="ru-RU" b="1" dirty="0" smtClean="0"/>
          </a:p>
          <a:p>
            <a:r>
              <a:rPr lang="ru-RU" sz="2400" dirty="0" smtClean="0"/>
              <a:t>При переводе из прямой речи в косвенную, </a:t>
            </a:r>
            <a:r>
              <a:rPr lang="ru-RU" sz="2400" dirty="0" smtClean="0">
                <a:solidFill>
                  <a:srgbClr val="FF0000"/>
                </a:solidFill>
              </a:rPr>
              <a:t>если глагол</a:t>
            </a:r>
            <a:r>
              <a:rPr lang="ru-RU" sz="2400" dirty="0" smtClean="0"/>
              <a:t> в главном предложении употребляется </a:t>
            </a:r>
            <a:r>
              <a:rPr lang="ru-RU" sz="2400" dirty="0" smtClean="0">
                <a:solidFill>
                  <a:srgbClr val="FF0000"/>
                </a:solidFill>
              </a:rPr>
              <a:t>в</a:t>
            </a:r>
            <a:r>
              <a:rPr lang="ru-RU" sz="2400" dirty="0" smtClean="0"/>
              <a:t> простом прошедшем времени </a:t>
            </a:r>
            <a:r>
              <a:rPr lang="en-US" sz="2400" u="sng" dirty="0" smtClean="0">
                <a:solidFill>
                  <a:srgbClr val="FF0000"/>
                </a:solidFill>
              </a:rPr>
              <a:t>Past Simple</a:t>
            </a:r>
            <a:r>
              <a:rPr lang="ru-RU" sz="2400" dirty="0" smtClean="0"/>
              <a:t>, </a:t>
            </a:r>
            <a:r>
              <a:rPr lang="ru-RU" sz="2400" dirty="0" smtClean="0">
                <a:solidFill>
                  <a:srgbClr val="FF0000"/>
                </a:solidFill>
              </a:rPr>
              <a:t>то</a:t>
            </a:r>
            <a:r>
              <a:rPr lang="ru-RU" sz="2400" dirty="0" smtClean="0"/>
              <a:t> вспомогательные </a:t>
            </a:r>
            <a:r>
              <a:rPr lang="ru-RU" sz="2400" dirty="0" smtClean="0">
                <a:solidFill>
                  <a:srgbClr val="FF0000"/>
                </a:solidFill>
              </a:rPr>
              <a:t>глаголы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will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smtClean="0">
                <a:solidFill>
                  <a:srgbClr val="FF0000"/>
                </a:solidFill>
              </a:rPr>
              <a:t>и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shall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smtClean="0">
                <a:solidFill>
                  <a:srgbClr val="FF0000"/>
                </a:solidFill>
              </a:rPr>
              <a:t>изменяются на</a:t>
            </a:r>
            <a:r>
              <a:rPr lang="ru-RU" sz="2400" dirty="0" smtClean="0"/>
              <a:t> соответствующие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would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smtClean="0">
                <a:solidFill>
                  <a:srgbClr val="FF0000"/>
                </a:solidFill>
              </a:rPr>
              <a:t>и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should</a:t>
            </a:r>
            <a:r>
              <a:rPr lang="en-US" sz="2400" dirty="0" smtClean="0"/>
              <a:t>. </a:t>
            </a:r>
            <a:r>
              <a:rPr lang="ru-RU" sz="2400" dirty="0" smtClean="0"/>
              <a:t>Простое будущее время </a:t>
            </a:r>
            <a:r>
              <a:rPr lang="en-US" sz="2400" u="sng" dirty="0" smtClean="0">
                <a:solidFill>
                  <a:srgbClr val="FF0000"/>
                </a:solidFill>
              </a:rPr>
              <a:t>Future Simple </a:t>
            </a:r>
            <a:r>
              <a:rPr lang="ru-RU" sz="2400" dirty="0" smtClean="0">
                <a:solidFill>
                  <a:srgbClr val="FF0000"/>
                </a:solidFill>
              </a:rPr>
              <a:t>переходит </a:t>
            </a:r>
            <a:r>
              <a:rPr lang="ru-RU" sz="2400" dirty="0" smtClean="0"/>
              <a:t>во время </a:t>
            </a:r>
            <a:r>
              <a:rPr lang="en-US" sz="2400" dirty="0" smtClean="0">
                <a:solidFill>
                  <a:srgbClr val="FF0000"/>
                </a:solidFill>
              </a:rPr>
              <a:t>Future in the Past(</a:t>
            </a:r>
            <a:r>
              <a:rPr lang="ru-RU" sz="2400" dirty="0" smtClean="0"/>
              <a:t>Будущее в прошедшем)</a:t>
            </a:r>
            <a:endParaRPr lang="ru-RU" sz="24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728961"/>
              </p:ext>
            </p:extLst>
          </p:nvPr>
        </p:nvGraphicFramePr>
        <p:xfrm>
          <a:off x="1000100" y="4297680"/>
          <a:ext cx="7572428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6214"/>
                <a:gridCol w="3786214"/>
              </a:tblGrid>
              <a:tr h="2214554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Will/shall + V1</a:t>
                      </a:r>
                    </a:p>
                    <a:p>
                      <a:r>
                        <a:rPr lang="en-US" dirty="0" smtClean="0">
                          <a:solidFill>
                            <a:srgbClr val="7030A0"/>
                          </a:solidFill>
                        </a:rPr>
                        <a:t>Future Simple</a:t>
                      </a:r>
                    </a:p>
                    <a:p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John said: “</a:t>
                      </a:r>
                      <a:r>
                        <a:rPr lang="en-US" u="sng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en-US" u="sng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smtClean="0">
                          <a:solidFill>
                            <a:srgbClr val="C00000"/>
                          </a:solidFill>
                        </a:rPr>
                        <a:t>will have 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an advantage over Bob.”</a:t>
                      </a:r>
                    </a:p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We said: “We </a:t>
                      </a:r>
                      <a:r>
                        <a:rPr lang="en-US" baseline="0" dirty="0" smtClean="0">
                          <a:solidFill>
                            <a:srgbClr val="C00000"/>
                          </a:solidFill>
                        </a:rPr>
                        <a:t>shall go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to the cinema.”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Would/</a:t>
                      </a:r>
                      <a:r>
                        <a:rPr lang="en-US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sould</a:t>
                      </a:r>
                      <a:r>
                        <a:rPr lang="en-US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 + V1</a:t>
                      </a:r>
                    </a:p>
                    <a:p>
                      <a:r>
                        <a:rPr lang="en-US" dirty="0" smtClean="0">
                          <a:solidFill>
                            <a:srgbClr val="7030A0"/>
                          </a:solidFill>
                        </a:rPr>
                        <a:t>Future-in-the-Past</a:t>
                      </a:r>
                    </a:p>
                    <a:p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John said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(that) </a:t>
                      </a:r>
                      <a:r>
                        <a:rPr lang="en-US" u="sng" baseline="0" dirty="0" smtClean="0">
                          <a:solidFill>
                            <a:schemeClr val="tx1"/>
                          </a:solidFill>
                        </a:rPr>
                        <a:t>he </a:t>
                      </a:r>
                      <a:r>
                        <a:rPr lang="en-US" baseline="0" dirty="0" smtClean="0">
                          <a:solidFill>
                            <a:srgbClr val="C00000"/>
                          </a:solidFill>
                        </a:rPr>
                        <a:t>would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>
                          <a:solidFill>
                            <a:srgbClr val="C00000"/>
                          </a:solidFill>
                        </a:rPr>
                        <a:t> have 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an advantage over Bob.”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We said (that) we </a:t>
                      </a:r>
                      <a:r>
                        <a:rPr lang="en-US" baseline="0" dirty="0" smtClean="0">
                          <a:solidFill>
                            <a:srgbClr val="C00000"/>
                          </a:solidFill>
                        </a:rPr>
                        <a:t>should go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to the cinema.”</a:t>
                      </a: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000132"/>
          </a:xfrm>
        </p:spPr>
        <p:txBody>
          <a:bodyPr/>
          <a:lstStyle/>
          <a:p>
            <a:r>
              <a:rPr lang="en-US" b="1" dirty="0" smtClean="0"/>
              <a:t>Let’s practice</a:t>
            </a:r>
            <a:r>
              <a:rPr lang="ru-RU" b="1" dirty="0" smtClean="0"/>
              <a:t>!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14974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b="1" dirty="0" smtClean="0"/>
              <a:t>Report what they said. Use the verbs: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>
                <a:solidFill>
                  <a:srgbClr val="7030A0"/>
                </a:solidFill>
              </a:rPr>
              <a:t>wondered, thought, wanted (to know), asked, said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i="1" dirty="0" smtClean="0"/>
              <a:t>Example: </a:t>
            </a:r>
            <a:r>
              <a:rPr lang="en-US" dirty="0" smtClean="0"/>
              <a:t>Jenny: </a:t>
            </a:r>
            <a:r>
              <a:rPr lang="en-US" dirty="0" smtClean="0">
                <a:solidFill>
                  <a:srgbClr val="FF0000"/>
                </a:solidFill>
              </a:rPr>
              <a:t>I’ll play </a:t>
            </a:r>
            <a:r>
              <a:rPr lang="en-US" dirty="0" smtClean="0"/>
              <a:t>the central part in a new film.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Jenny </a:t>
            </a:r>
            <a:r>
              <a:rPr lang="en-US" u="sng" dirty="0" smtClean="0"/>
              <a:t>thought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she would play </a:t>
            </a:r>
            <a:r>
              <a:rPr lang="en-US" dirty="0" smtClean="0"/>
              <a:t>the central part in a new film.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1) Peter: What film </a:t>
            </a:r>
            <a:r>
              <a:rPr lang="en-US" dirty="0" smtClean="0">
                <a:solidFill>
                  <a:srgbClr val="FF0000"/>
                </a:solidFill>
              </a:rPr>
              <a:t>will you see </a:t>
            </a:r>
            <a:r>
              <a:rPr lang="en-US" dirty="0" smtClean="0"/>
              <a:t>at the Odeon? -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Peter </a:t>
            </a:r>
            <a:r>
              <a:rPr lang="en-US" u="sng" dirty="0" smtClean="0"/>
              <a:t>wondered</a:t>
            </a:r>
            <a:r>
              <a:rPr lang="en-US" dirty="0" smtClean="0"/>
              <a:t> what film </a:t>
            </a:r>
            <a:r>
              <a:rPr lang="en-US" dirty="0" smtClean="0">
                <a:solidFill>
                  <a:srgbClr val="FF0000"/>
                </a:solidFill>
              </a:rPr>
              <a:t>I (we) would see </a:t>
            </a:r>
            <a:r>
              <a:rPr lang="en-US" dirty="0" smtClean="0"/>
              <a:t>at the Odeon. 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2) </a:t>
            </a:r>
            <a:r>
              <a:rPr lang="en-US" dirty="0" err="1" smtClean="0"/>
              <a:t>Jоhn</a:t>
            </a:r>
            <a:r>
              <a:rPr lang="en-US" dirty="0" smtClean="0"/>
              <a:t>: Hector,</a:t>
            </a:r>
            <a:r>
              <a:rPr lang="ru-RU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will you appear </a:t>
            </a:r>
            <a:r>
              <a:rPr lang="en-US" dirty="0" smtClean="0"/>
              <a:t>in this comedy?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John </a:t>
            </a:r>
            <a:r>
              <a:rPr lang="en-US" u="sng" dirty="0" smtClean="0"/>
              <a:t>asked</a:t>
            </a:r>
            <a:r>
              <a:rPr lang="en-US" dirty="0" smtClean="0"/>
              <a:t> Hector </a:t>
            </a:r>
            <a:r>
              <a:rPr lang="en-US" u="sng" dirty="0" smtClean="0"/>
              <a:t>if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he would appear </a:t>
            </a:r>
            <a:r>
              <a:rPr lang="en-US" dirty="0" smtClean="0"/>
              <a:t>in that comedy.</a:t>
            </a:r>
          </a:p>
          <a:p>
            <a:endParaRPr lang="ru-RU" dirty="0"/>
          </a:p>
        </p:txBody>
      </p:sp>
      <p:pic>
        <p:nvPicPr>
          <p:cNvPr id="1026" name="Picture 2" descr="C:\Users\MATRI-PC\Downloads\1695818518_gas-kvas-com-p-kartinki-smailiki-4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472362">
            <a:off x="6611139" y="123823"/>
            <a:ext cx="1927942" cy="17433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38912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/>
              <a:t>3) Va1: </a:t>
            </a:r>
            <a:r>
              <a:rPr lang="en-US" dirty="0">
                <a:solidFill>
                  <a:srgbClr val="FF0000"/>
                </a:solidFill>
              </a:rPr>
              <a:t>I shall not go </a:t>
            </a:r>
            <a:r>
              <a:rPr lang="en-US" dirty="0"/>
              <a:t>to the cinema in the evening.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Val said </a:t>
            </a:r>
            <a:r>
              <a:rPr lang="en-US" dirty="0">
                <a:solidFill>
                  <a:srgbClr val="FF0000"/>
                </a:solidFill>
              </a:rPr>
              <a:t>she shouldn’t go </a:t>
            </a:r>
            <a:r>
              <a:rPr lang="en-US" dirty="0"/>
              <a:t>to the cinema in the evening.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4) </a:t>
            </a:r>
            <a:r>
              <a:rPr lang="en-US" dirty="0" err="1"/>
              <a:t>Rоbert</a:t>
            </a:r>
            <a:r>
              <a:rPr lang="en-US" dirty="0"/>
              <a:t>: Jane, </a:t>
            </a:r>
            <a:r>
              <a:rPr lang="en-US" dirty="0">
                <a:solidFill>
                  <a:srgbClr val="FF0000"/>
                </a:solidFill>
              </a:rPr>
              <a:t>will you buy </a:t>
            </a:r>
            <a:r>
              <a:rPr lang="en-US" dirty="0"/>
              <a:t>tickets for The Sounds of Music?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Robert asked Jane if </a:t>
            </a:r>
            <a:r>
              <a:rPr lang="en-US" dirty="0">
                <a:solidFill>
                  <a:srgbClr val="FF0000"/>
                </a:solidFill>
              </a:rPr>
              <a:t>she would buy </a:t>
            </a:r>
            <a:r>
              <a:rPr lang="en-US" dirty="0"/>
              <a:t>tickets for “The Sound of Music”.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2653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7972452" cy="47149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5) M r Cook: </a:t>
            </a:r>
            <a:r>
              <a:rPr lang="en-US" dirty="0" smtClean="0">
                <a:solidFill>
                  <a:srgbClr val="FF0000"/>
                </a:solidFill>
              </a:rPr>
              <a:t>We shall have </a:t>
            </a:r>
            <a:r>
              <a:rPr lang="en-US" u="sng" dirty="0" smtClean="0"/>
              <a:t>our</a:t>
            </a:r>
            <a:r>
              <a:rPr lang="en-US" dirty="0" smtClean="0"/>
              <a:t> seats in the stalls.</a:t>
            </a:r>
          </a:p>
          <a:p>
            <a:pPr marL="0" indent="0">
              <a:buNone/>
            </a:pPr>
            <a:r>
              <a:rPr lang="en-US" dirty="0" err="1" smtClean="0"/>
              <a:t>Mr</a:t>
            </a:r>
            <a:r>
              <a:rPr lang="en-US" dirty="0" smtClean="0"/>
              <a:t> Cook </a:t>
            </a:r>
            <a:r>
              <a:rPr lang="en-US" u="sng" dirty="0" smtClean="0"/>
              <a:t>said </a:t>
            </a:r>
            <a:r>
              <a:rPr lang="en-US" dirty="0" smtClean="0">
                <a:solidFill>
                  <a:srgbClr val="FF0000"/>
                </a:solidFill>
              </a:rPr>
              <a:t>they should have</a:t>
            </a:r>
            <a:r>
              <a:rPr lang="en-US" u="sng" dirty="0" smtClean="0">
                <a:solidFill>
                  <a:srgbClr val="FF0000"/>
                </a:solidFill>
              </a:rPr>
              <a:t> </a:t>
            </a:r>
            <a:r>
              <a:rPr lang="en-US" u="sng" dirty="0" smtClean="0"/>
              <a:t>their </a:t>
            </a:r>
            <a:r>
              <a:rPr lang="en-US" dirty="0" smtClean="0"/>
              <a:t>seats in the stalls. </a:t>
            </a:r>
          </a:p>
          <a:p>
            <a:pPr marL="0" indent="0">
              <a:buNone/>
            </a:pPr>
            <a:r>
              <a:rPr lang="en-US" dirty="0" smtClean="0"/>
              <a:t>6) </a:t>
            </a:r>
            <a:r>
              <a:rPr lang="en-US" dirty="0" err="1" smtClean="0"/>
              <a:t>Mrs</a:t>
            </a:r>
            <a:r>
              <a:rPr lang="en-US" dirty="0" smtClean="0"/>
              <a:t> Cook: I am sure </a:t>
            </a:r>
            <a:r>
              <a:rPr lang="en-US" u="sng" dirty="0" smtClean="0"/>
              <a:t>our</a:t>
            </a:r>
            <a:r>
              <a:rPr lang="en-US" dirty="0" smtClean="0"/>
              <a:t> daughter </a:t>
            </a:r>
            <a:r>
              <a:rPr lang="en-US" dirty="0" smtClean="0">
                <a:solidFill>
                  <a:srgbClr val="FF0000"/>
                </a:solidFill>
              </a:rPr>
              <a:t>won’t like </a:t>
            </a:r>
            <a:r>
              <a:rPr lang="en-US" dirty="0" smtClean="0"/>
              <a:t>this film. </a:t>
            </a:r>
            <a:endParaRPr lang="ru-RU" dirty="0" smtClean="0"/>
          </a:p>
          <a:p>
            <a:pPr marL="0" indent="0">
              <a:buNone/>
            </a:pPr>
            <a:r>
              <a:rPr lang="en-US" dirty="0" err="1" smtClean="0"/>
              <a:t>Mrs</a:t>
            </a:r>
            <a:r>
              <a:rPr lang="en-US" dirty="0" smtClean="0"/>
              <a:t> Cook </a:t>
            </a:r>
            <a:r>
              <a:rPr lang="en-US" u="sng" dirty="0" smtClean="0"/>
              <a:t>thought </a:t>
            </a:r>
            <a:r>
              <a:rPr lang="en-US" dirty="0" smtClean="0"/>
              <a:t> </a:t>
            </a:r>
            <a:r>
              <a:rPr lang="en-US" u="sng" dirty="0" smtClean="0"/>
              <a:t>their</a:t>
            </a:r>
            <a:r>
              <a:rPr lang="en-US" dirty="0" smtClean="0"/>
              <a:t> daughter </a:t>
            </a:r>
            <a:r>
              <a:rPr lang="en-US" dirty="0" smtClean="0">
                <a:solidFill>
                  <a:srgbClr val="FF0000"/>
                </a:solidFill>
              </a:rPr>
              <a:t>wouldn’t like </a:t>
            </a:r>
            <a:r>
              <a:rPr lang="en-US" dirty="0" smtClean="0"/>
              <a:t>that film.</a:t>
            </a:r>
          </a:p>
          <a:p>
            <a:pPr marL="0" indent="0">
              <a:buNone/>
            </a:pPr>
            <a:r>
              <a:rPr lang="en-US" dirty="0" smtClean="0"/>
              <a:t>7) </a:t>
            </a:r>
            <a:r>
              <a:rPr lang="en-US" dirty="0" err="1" smtClean="0"/>
              <a:t>Mrs</a:t>
            </a:r>
            <a:r>
              <a:rPr lang="en-US" dirty="0" smtClean="0"/>
              <a:t> Evans: Where </a:t>
            </a:r>
            <a:r>
              <a:rPr lang="en-US" dirty="0" smtClean="0">
                <a:solidFill>
                  <a:srgbClr val="FF0000"/>
                </a:solidFill>
              </a:rPr>
              <a:t>shall we meet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err="1" smtClean="0"/>
              <a:t>Mrs</a:t>
            </a:r>
            <a:r>
              <a:rPr lang="en-US" dirty="0" smtClean="0"/>
              <a:t> Evans </a:t>
            </a:r>
            <a:r>
              <a:rPr lang="en-US" u="sng" dirty="0" smtClean="0"/>
              <a:t>asked</a:t>
            </a:r>
            <a:r>
              <a:rPr lang="en-US" dirty="0" smtClean="0"/>
              <a:t> where </a:t>
            </a:r>
            <a:r>
              <a:rPr lang="en-US" dirty="0" smtClean="0">
                <a:solidFill>
                  <a:srgbClr val="FF0000"/>
                </a:solidFill>
              </a:rPr>
              <a:t>they should meet.</a:t>
            </a:r>
            <a:r>
              <a:rPr lang="en-US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38912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/>
              <a:t>8) Miss Fox: </a:t>
            </a:r>
            <a:r>
              <a:rPr lang="en-US" dirty="0">
                <a:solidFill>
                  <a:srgbClr val="FF0000"/>
                </a:solidFill>
              </a:rPr>
              <a:t>Who will play </a:t>
            </a:r>
            <a:r>
              <a:rPr lang="en-US" dirty="0"/>
              <a:t>in this comedy?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Miss Fox asked </a:t>
            </a:r>
            <a:r>
              <a:rPr lang="en-US" dirty="0">
                <a:solidFill>
                  <a:srgbClr val="FF0000"/>
                </a:solidFill>
              </a:rPr>
              <a:t>who would play </a:t>
            </a:r>
            <a:r>
              <a:rPr lang="en-US" dirty="0"/>
              <a:t>in that comedy. 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9) Polly : Greg, </a:t>
            </a:r>
            <a:r>
              <a:rPr lang="en-US" dirty="0">
                <a:solidFill>
                  <a:srgbClr val="FF0000"/>
                </a:solidFill>
              </a:rPr>
              <a:t>will you book </a:t>
            </a:r>
            <a:r>
              <a:rPr lang="en-US" dirty="0"/>
              <a:t>tickets for the new musical?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Polly asked Greg if </a:t>
            </a:r>
            <a:r>
              <a:rPr lang="en-US" dirty="0">
                <a:solidFill>
                  <a:srgbClr val="FF0000"/>
                </a:solidFill>
              </a:rPr>
              <a:t>he would book </a:t>
            </a:r>
            <a:r>
              <a:rPr lang="en-US" dirty="0"/>
              <a:t>tickets for the new musical. </a:t>
            </a: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5013176"/>
            <a:ext cx="1695450" cy="1420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3414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108</TotalTime>
  <Words>310</Words>
  <Application>Microsoft Office PowerPoint</Application>
  <PresentationFormat>Экран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     Косвенная речь: правила употребления в речи и на письме. 8 класс Future Simple  /Future-in-the-Past </vt:lpstr>
      <vt:lpstr>Запомни!!!</vt:lpstr>
      <vt:lpstr>Let’s practice!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MATRI-PC</dc:creator>
  <cp:lastModifiedBy>ПК</cp:lastModifiedBy>
  <cp:revision>13</cp:revision>
  <dcterms:created xsi:type="dcterms:W3CDTF">2024-01-18T11:39:22Z</dcterms:created>
  <dcterms:modified xsi:type="dcterms:W3CDTF">2024-02-26T02:17:40Z</dcterms:modified>
</cp:coreProperties>
</file>